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Nunito"/>
      <p:regular r:id="rId64"/>
      <p:bold r:id="rId65"/>
      <p:italic r:id="rId66"/>
      <p:boldItalic r:id="rId67"/>
    </p:embeddedFont>
    <p:embeddedFont>
      <p:font typeface="Maven Pro"/>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Nuni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Nunito-italic.fntdata"/><Relationship Id="rId21" Type="http://schemas.openxmlformats.org/officeDocument/2006/relationships/slide" Target="slides/slide16.xml"/><Relationship Id="rId65" Type="http://schemas.openxmlformats.org/officeDocument/2006/relationships/font" Target="fonts/Nunito-bold.fntdata"/><Relationship Id="rId24" Type="http://schemas.openxmlformats.org/officeDocument/2006/relationships/slide" Target="slides/slide19.xml"/><Relationship Id="rId68" Type="http://schemas.openxmlformats.org/officeDocument/2006/relationships/font" Target="fonts/MavenPro-regular.fntdata"/><Relationship Id="rId23" Type="http://schemas.openxmlformats.org/officeDocument/2006/relationships/slide" Target="slides/slide18.xml"/><Relationship Id="rId67" Type="http://schemas.openxmlformats.org/officeDocument/2006/relationships/font" Target="fonts/Nuni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avenPr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51b7dff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51b7dff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51b7dff2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51b7dff2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51b7dff2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51b7dff2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51b7dff2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51b7dff2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51b7dff2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51b7dff2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51b7dff2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51b7dff2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4eea3acc3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eea3acc3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51b7dff2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51b7dff2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51b7dff2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251b7dff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1099090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1099090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86b362d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86b362d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1099090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1099090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510990902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51099090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10990902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51099090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510990902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510990902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51b7dff2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251b7dff2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251b7dff2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251b7dff2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51b7dff2a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51b7dff2a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51b7dff2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51b7dff2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251b7dff2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251b7dff2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251b7dff2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251b7dff2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3c8cb5e5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3c8cb5e5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51b7dff2a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251b7dff2a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51b7dff2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51b7dff2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51b7dff2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51b7dff2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7f59efc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7f59efc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47f59efc7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47f59efc7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251b7dff2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251b7dff2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251b7dff2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251b7dff2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251b7dff2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251b7dff2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51b7dff2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251b7dff2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1f04acab2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1f04acab2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51b7dff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51b7dff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51b7dff2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51b7dff2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251b7dff2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251b7dff2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51b7dff2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51b7dff2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251b7dff2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251b7dff2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251b7dff2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251b7dff2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251b7dff2a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251b7dff2a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251b7dff2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251b7dff2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553e4a1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553e4a1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17a831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17a831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517a8317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517a8317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251b7dff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251b7dff2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17a8317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17a8317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17a8317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517a8317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517a8317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517a8317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517a8317b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517a8317b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17a8317b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17a8317b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517a8317b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517a8317b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17a8317b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517a8317b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517a8317b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517a8317b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2553e4a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2553e4a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51b7dff2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51b7dff2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51b7dff2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51b7dff2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51b7dff2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51b7dff2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51b7dff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51b7dff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hyperlink" Target="https://lookerstudio.google.com/reporting/57577315-886b-41a7-ab1f-504eb0a50b6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google.com/document/d/1Xk29QyCS-Lb-TlPC6WtvMOmoTaGDi45YWCkUOVK1EDk/edit?usp=shar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www.kaggle.com/code/sujithmandala/mental-health-analysis-nlp/inpu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68750" y="1308125"/>
            <a:ext cx="7741200" cy="196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Perbandingan Kinerja Algoritma KNN dan Logistic Regression dalam Mendeteksi Stress pada Teks</a:t>
            </a:r>
            <a:endParaRPr/>
          </a:p>
        </p:txBody>
      </p:sp>
      <p:sp>
        <p:nvSpPr>
          <p:cNvPr id="278" name="Google Shape;278;p13"/>
          <p:cNvSpPr txBox="1"/>
          <p:nvPr>
            <p:ph idx="1" type="subTitle"/>
          </p:nvPr>
        </p:nvSpPr>
        <p:spPr>
          <a:xfrm>
            <a:off x="719650" y="3553325"/>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Kelompok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Mengatasi D</a:t>
            </a:r>
            <a:r>
              <a:rPr lang="en"/>
              <a:t>ata Duplikat</a:t>
            </a:r>
            <a:endParaRPr/>
          </a:p>
        </p:txBody>
      </p:sp>
      <p:sp>
        <p:nvSpPr>
          <p:cNvPr id="336" name="Google Shape;336;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7" name="Google Shape;337;p22"/>
          <p:cNvPicPr preferRelativeResize="0"/>
          <p:nvPr/>
        </p:nvPicPr>
        <p:blipFill>
          <a:blip r:embed="rId3">
            <a:alphaModFix/>
          </a:blip>
          <a:stretch>
            <a:fillRect/>
          </a:stretch>
        </p:blipFill>
        <p:spPr>
          <a:xfrm>
            <a:off x="1303800" y="1990050"/>
            <a:ext cx="5381824" cy="666978"/>
          </a:xfrm>
          <a:prstGeom prst="rect">
            <a:avLst/>
          </a:prstGeom>
          <a:noFill/>
          <a:ln>
            <a:noFill/>
          </a:ln>
        </p:spPr>
      </p:pic>
      <p:pic>
        <p:nvPicPr>
          <p:cNvPr id="338" name="Google Shape;338;p22"/>
          <p:cNvPicPr preferRelativeResize="0"/>
          <p:nvPr/>
        </p:nvPicPr>
        <p:blipFill>
          <a:blip r:embed="rId4">
            <a:alphaModFix/>
          </a:blip>
          <a:stretch>
            <a:fillRect/>
          </a:stretch>
        </p:blipFill>
        <p:spPr>
          <a:xfrm>
            <a:off x="1303800" y="2873775"/>
            <a:ext cx="5381826" cy="54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 pada teks</a:t>
            </a:r>
            <a:endParaRPr/>
          </a:p>
        </p:txBody>
      </p:sp>
      <p:sp>
        <p:nvSpPr>
          <p:cNvPr id="344" name="Google Shape;344;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Proses cleaning pada teks dilakukan dengan bantuan library </a:t>
            </a:r>
            <a:r>
              <a:rPr b="1" lang="en" sz="1400"/>
              <a:t>nltk (natural language toolkit)</a:t>
            </a:r>
            <a:r>
              <a:rPr lang="en"/>
              <a:t>. </a:t>
            </a:r>
            <a:endParaRPr/>
          </a:p>
          <a:p>
            <a:pPr indent="-311150" lvl="0" marL="457200" rtl="0" algn="just">
              <a:spcBef>
                <a:spcPts val="1200"/>
              </a:spcBef>
              <a:spcAft>
                <a:spcPts val="0"/>
              </a:spcAft>
              <a:buSzPts val="1300"/>
              <a:buAutoNum type="arabicPeriod"/>
            </a:pPr>
            <a:r>
              <a:rPr lang="en"/>
              <a:t>Menghilangkan tag html</a:t>
            </a:r>
            <a:endParaRPr/>
          </a:p>
          <a:p>
            <a:pPr indent="-311150" lvl="0" marL="457200" rtl="0" algn="just">
              <a:spcBef>
                <a:spcPts val="1000"/>
              </a:spcBef>
              <a:spcAft>
                <a:spcPts val="0"/>
              </a:spcAft>
              <a:buSzPts val="1300"/>
              <a:buAutoNum type="arabicPeriod"/>
            </a:pPr>
            <a:r>
              <a:rPr lang="en"/>
              <a:t>Menghilangkan karakter non-alphabet</a:t>
            </a:r>
            <a:endParaRPr/>
          </a:p>
          <a:p>
            <a:pPr indent="-311150" lvl="0" marL="457200" rtl="0" algn="just">
              <a:spcBef>
                <a:spcPts val="1000"/>
              </a:spcBef>
              <a:spcAft>
                <a:spcPts val="0"/>
              </a:spcAft>
              <a:buSzPts val="1300"/>
              <a:buAutoNum type="arabicPeriod"/>
            </a:pPr>
            <a:r>
              <a:rPr lang="en"/>
              <a:t>Mengubah semua huruf ke lowercase </a:t>
            </a:r>
            <a:endParaRPr/>
          </a:p>
          <a:p>
            <a:pPr indent="-311150" lvl="0" marL="457200" rtl="0" algn="just">
              <a:spcBef>
                <a:spcPts val="1000"/>
              </a:spcBef>
              <a:spcAft>
                <a:spcPts val="0"/>
              </a:spcAft>
              <a:buSzPts val="1300"/>
              <a:buAutoNum type="arabicPeriod"/>
            </a:pPr>
            <a:r>
              <a:rPr lang="en"/>
              <a:t>Memecah teks menjadi bagian yang terpisah dalam proses tokenisasi</a:t>
            </a:r>
            <a:endParaRPr/>
          </a:p>
          <a:p>
            <a:pPr indent="-311150" lvl="0" marL="457200" rtl="0" algn="just">
              <a:spcBef>
                <a:spcPts val="1000"/>
              </a:spcBef>
              <a:spcAft>
                <a:spcPts val="1000"/>
              </a:spcAft>
              <a:buSzPts val="1300"/>
              <a:buAutoNum type="arabicPeriod"/>
            </a:pPr>
            <a:r>
              <a:rPr lang="en"/>
              <a:t>Melakukan penghapusan stopword.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 pada teks</a:t>
            </a:r>
            <a:endParaRPr/>
          </a:p>
        </p:txBody>
      </p:sp>
      <p:sp>
        <p:nvSpPr>
          <p:cNvPr id="350" name="Google Shape;350;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24"/>
          <p:cNvPicPr preferRelativeResize="0"/>
          <p:nvPr/>
        </p:nvPicPr>
        <p:blipFill>
          <a:blip r:embed="rId3">
            <a:alphaModFix/>
          </a:blip>
          <a:stretch>
            <a:fillRect/>
          </a:stretch>
        </p:blipFill>
        <p:spPr>
          <a:xfrm>
            <a:off x="1303798" y="1990048"/>
            <a:ext cx="4605559" cy="244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EDA </a:t>
            </a:r>
            <a:endParaRPr/>
          </a:p>
          <a:p>
            <a:pPr indent="0" lvl="0" marL="0" rtl="0" algn="l">
              <a:spcBef>
                <a:spcPts val="0"/>
              </a:spcBef>
              <a:spcAft>
                <a:spcPts val="0"/>
              </a:spcAft>
              <a:buNone/>
            </a:pPr>
            <a:r>
              <a:rPr lang="en"/>
              <a:t>Exploratory Data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Distribusi Kelas</a:t>
            </a:r>
            <a:endParaRPr/>
          </a:p>
        </p:txBody>
      </p:sp>
      <p:sp>
        <p:nvSpPr>
          <p:cNvPr id="362" name="Google Shape;362;p26"/>
          <p:cNvSpPr txBox="1"/>
          <p:nvPr>
            <p:ph idx="1" type="body"/>
          </p:nvPr>
        </p:nvSpPr>
        <p:spPr>
          <a:xfrm>
            <a:off x="830700" y="1489450"/>
            <a:ext cx="3709200" cy="2949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L</a:t>
            </a:r>
            <a:r>
              <a:rPr lang="en"/>
              <a:t>abel kelas 0 (tidak stress) memiliki frekuensi yang lebih banyak dibandingkan label kelas 1 (stress). Label kelas 1 memiliki persentase jumlah tweet sebanyak 49.5%, sedangkan label kelas 0 memiliki persentase jumlah tweet sebanyak 50.5%. Perbedaan 1% tersebut terlihat </a:t>
            </a:r>
            <a:r>
              <a:rPr b="1" lang="en" sz="1400"/>
              <a:t>tidak signifikan</a:t>
            </a:r>
            <a:r>
              <a:rPr lang="en"/>
              <a:t> karena hal tersebut berarti data berlabel 0 (Tidak Stress) hanya lebih banyak 280 data daripada data berlabel 1 (Stress).</a:t>
            </a:r>
            <a:endParaRPr/>
          </a:p>
        </p:txBody>
      </p:sp>
      <p:pic>
        <p:nvPicPr>
          <p:cNvPr id="363" name="Google Shape;363;p26"/>
          <p:cNvPicPr preferRelativeResize="0"/>
          <p:nvPr/>
        </p:nvPicPr>
        <p:blipFill>
          <a:blip r:embed="rId3">
            <a:alphaModFix/>
          </a:blip>
          <a:stretch>
            <a:fillRect/>
          </a:stretch>
        </p:blipFill>
        <p:spPr>
          <a:xfrm>
            <a:off x="4985948" y="1078723"/>
            <a:ext cx="3114600" cy="311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Sentimen </a:t>
            </a:r>
            <a:r>
              <a:rPr lang="en"/>
              <a:t>Analisis </a:t>
            </a:r>
            <a:endParaRPr/>
          </a:p>
        </p:txBody>
      </p:sp>
      <p:sp>
        <p:nvSpPr>
          <p:cNvPr id="369" name="Google Shape;369;p27"/>
          <p:cNvSpPr txBox="1"/>
          <p:nvPr>
            <p:ph idx="1" type="body"/>
          </p:nvPr>
        </p:nvSpPr>
        <p:spPr>
          <a:xfrm>
            <a:off x="935700" y="1882850"/>
            <a:ext cx="3636300" cy="1839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SzPts val="935"/>
              <a:buNone/>
            </a:pPr>
            <a:r>
              <a:rPr lang="en" sz="1205"/>
              <a:t>Berdasarkan analisis pada data yang dikumpulkan, dapat kita lihat bahwa dari 27.000 postingan yang ada di media sosial, beberapa cenderung memiliki konten positif dan netral yaitu sekitar </a:t>
            </a:r>
            <a:r>
              <a:rPr b="1" lang="en" sz="1205"/>
              <a:t>60%</a:t>
            </a:r>
            <a:r>
              <a:rPr lang="en" sz="1205"/>
              <a:t>, dan konten negatif memiliki nilai </a:t>
            </a:r>
            <a:r>
              <a:rPr b="1" lang="en" sz="1205"/>
              <a:t>40%</a:t>
            </a:r>
            <a:r>
              <a:rPr lang="en" sz="1205"/>
              <a:t>. </a:t>
            </a:r>
            <a:endParaRPr sz="1205"/>
          </a:p>
        </p:txBody>
      </p:sp>
      <p:pic>
        <p:nvPicPr>
          <p:cNvPr id="370" name="Google Shape;370;p27"/>
          <p:cNvPicPr preferRelativeResize="0"/>
          <p:nvPr/>
        </p:nvPicPr>
        <p:blipFill>
          <a:blip r:embed="rId3">
            <a:alphaModFix/>
          </a:blip>
          <a:stretch>
            <a:fillRect/>
          </a:stretch>
        </p:blipFill>
        <p:spPr>
          <a:xfrm>
            <a:off x="4572000" y="1757375"/>
            <a:ext cx="4141803" cy="2610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777750" y="1317925"/>
            <a:ext cx="7588500" cy="22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800"/>
              <a:t>Bagaimana perbedaan postingan orang yang tidak stres dengan orang yang stres?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9"/>
          <p:cNvSpPr txBox="1"/>
          <p:nvPr>
            <p:ph type="title"/>
          </p:nvPr>
        </p:nvSpPr>
        <p:spPr>
          <a:xfrm>
            <a:off x="1303800" y="598575"/>
            <a:ext cx="4023300" cy="96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WordCloud Positif </a:t>
            </a:r>
            <a:endParaRPr/>
          </a:p>
          <a:p>
            <a:pPr indent="0" lvl="0" marL="0" rtl="0" algn="l">
              <a:spcBef>
                <a:spcPts val="0"/>
              </a:spcBef>
              <a:spcAft>
                <a:spcPts val="0"/>
              </a:spcAft>
              <a:buNone/>
            </a:pPr>
            <a:r>
              <a:rPr lang="en"/>
              <a:t>(Tidak Stres)</a:t>
            </a:r>
            <a:endParaRPr/>
          </a:p>
        </p:txBody>
      </p:sp>
      <p:sp>
        <p:nvSpPr>
          <p:cNvPr id="381" name="Google Shape;381;p29"/>
          <p:cNvSpPr txBox="1"/>
          <p:nvPr>
            <p:ph idx="1" type="body"/>
          </p:nvPr>
        </p:nvSpPr>
        <p:spPr>
          <a:xfrm>
            <a:off x="794375" y="1955725"/>
            <a:ext cx="3636300" cy="18393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a:solidFill>
                  <a:srgbClr val="000000"/>
                </a:solidFill>
              </a:rPr>
              <a:t>Dengan menggunakan WordCloud, kita dapat melihat kata-kata dengan frekuensi tinggi pada dataset.</a:t>
            </a:r>
            <a:endParaRPr>
              <a:solidFill>
                <a:srgbClr val="000000"/>
              </a:solidFill>
            </a:endParaRPr>
          </a:p>
          <a:p>
            <a:pPr indent="0" lvl="0" marL="0" rtl="0" algn="just">
              <a:spcBef>
                <a:spcPts val="1200"/>
              </a:spcBef>
              <a:spcAft>
                <a:spcPts val="1200"/>
              </a:spcAft>
              <a:buNone/>
            </a:pPr>
            <a:r>
              <a:rPr lang="en">
                <a:solidFill>
                  <a:srgbClr val="000000"/>
                </a:solidFill>
              </a:rPr>
              <a:t>Postingan yang positif cenderung berisi kata-kata dari topik yang bersifat acak dan bebas terkait hal-hal di sekitar mereka.</a:t>
            </a:r>
            <a:endParaRPr sz="1400"/>
          </a:p>
        </p:txBody>
      </p:sp>
      <p:pic>
        <p:nvPicPr>
          <p:cNvPr id="382" name="Google Shape;382;p29"/>
          <p:cNvPicPr preferRelativeResize="0"/>
          <p:nvPr/>
        </p:nvPicPr>
        <p:blipFill>
          <a:blip r:embed="rId3">
            <a:alphaModFix/>
          </a:blip>
          <a:stretch>
            <a:fillRect/>
          </a:stretch>
        </p:blipFill>
        <p:spPr>
          <a:xfrm>
            <a:off x="4572000" y="1955713"/>
            <a:ext cx="4383749" cy="2247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0"/>
          <p:cNvSpPr txBox="1"/>
          <p:nvPr>
            <p:ph type="title"/>
          </p:nvPr>
        </p:nvSpPr>
        <p:spPr>
          <a:xfrm>
            <a:off x="1303800" y="598575"/>
            <a:ext cx="40539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WordCloud Negatif (Stres)</a:t>
            </a:r>
            <a:endParaRPr sz="2500"/>
          </a:p>
        </p:txBody>
      </p:sp>
      <p:sp>
        <p:nvSpPr>
          <p:cNvPr id="388" name="Google Shape;388;p30"/>
          <p:cNvSpPr txBox="1"/>
          <p:nvPr>
            <p:ph idx="1" type="body"/>
          </p:nvPr>
        </p:nvSpPr>
        <p:spPr>
          <a:xfrm>
            <a:off x="819150" y="1955725"/>
            <a:ext cx="3636300" cy="1839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Berbeda dengan postingan reddit negatif yang </a:t>
            </a:r>
            <a:r>
              <a:rPr lang="en"/>
              <a:t>didominasi oleh kata-kata yang menunjukkan perasaan mendalam seperti perasaan, meminta maaf, mental, atau kata-kata makian.</a:t>
            </a:r>
            <a:endParaRPr/>
          </a:p>
        </p:txBody>
      </p:sp>
      <p:pic>
        <p:nvPicPr>
          <p:cNvPr id="389" name="Google Shape;389;p30"/>
          <p:cNvPicPr preferRelativeResize="0"/>
          <p:nvPr/>
        </p:nvPicPr>
        <p:blipFill>
          <a:blip r:embed="rId3">
            <a:alphaModFix/>
          </a:blip>
          <a:stretch>
            <a:fillRect/>
          </a:stretch>
        </p:blipFill>
        <p:spPr>
          <a:xfrm>
            <a:off x="4615800" y="2008000"/>
            <a:ext cx="4383749" cy="22473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txBox="1"/>
          <p:nvPr>
            <p:ph type="title"/>
          </p:nvPr>
        </p:nvSpPr>
        <p:spPr>
          <a:xfrm>
            <a:off x="1303800" y="598575"/>
            <a:ext cx="4023300" cy="96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Noun</a:t>
            </a:r>
            <a:r>
              <a:rPr lang="en"/>
              <a:t> Positif </a:t>
            </a:r>
            <a:endParaRPr/>
          </a:p>
          <a:p>
            <a:pPr indent="0" lvl="0" marL="0" rtl="0" algn="l">
              <a:spcBef>
                <a:spcPts val="0"/>
              </a:spcBef>
              <a:spcAft>
                <a:spcPts val="0"/>
              </a:spcAft>
              <a:buNone/>
            </a:pPr>
            <a:r>
              <a:rPr lang="en"/>
              <a:t>(Tidak Stres)</a:t>
            </a:r>
            <a:endParaRPr/>
          </a:p>
        </p:txBody>
      </p:sp>
      <p:sp>
        <p:nvSpPr>
          <p:cNvPr id="395" name="Google Shape;395;p31"/>
          <p:cNvSpPr txBox="1"/>
          <p:nvPr>
            <p:ph idx="1" type="body"/>
          </p:nvPr>
        </p:nvSpPr>
        <p:spPr>
          <a:xfrm>
            <a:off x="794375" y="1955725"/>
            <a:ext cx="3636300" cy="18393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
                <a:solidFill>
                  <a:srgbClr val="000000"/>
                </a:solidFill>
              </a:rPr>
              <a:t>Untuk mendapat pengetahuan lebih lanjut maka akan dilakukan pencarian kata benda yang digunakan saja pada data yang stres. Dapat diketahui kata yang sering muncul berkaitan dengan film, bioskop, cerita, dan kesharian mereka.</a:t>
            </a:r>
            <a:endParaRPr sz="1400"/>
          </a:p>
        </p:txBody>
      </p:sp>
      <p:pic>
        <p:nvPicPr>
          <p:cNvPr id="396" name="Google Shape;396;p31"/>
          <p:cNvPicPr preferRelativeResize="0"/>
          <p:nvPr/>
        </p:nvPicPr>
        <p:blipFill>
          <a:blip r:embed="rId3">
            <a:alphaModFix/>
          </a:blip>
          <a:stretch>
            <a:fillRect/>
          </a:stretch>
        </p:blipFill>
        <p:spPr>
          <a:xfrm>
            <a:off x="4583075" y="1712775"/>
            <a:ext cx="4408526" cy="24163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69777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Anggota Kelompok Visualisasi Data</a:t>
            </a:r>
            <a:endParaRPr/>
          </a:p>
        </p:txBody>
      </p:sp>
      <p:sp>
        <p:nvSpPr>
          <p:cNvPr id="284" name="Google Shape;284;p14"/>
          <p:cNvSpPr txBox="1"/>
          <p:nvPr>
            <p:ph idx="1" type="body"/>
          </p:nvPr>
        </p:nvSpPr>
        <p:spPr>
          <a:xfrm>
            <a:off x="1227600" y="2157275"/>
            <a:ext cx="3312000" cy="222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Hafizh Raihan Kurnia Putra	(205150207111005)</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Ja’far Shidqul Azzam		(205150201111006)</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Muhammad Rusdy Hanan	(205150207111015)</a:t>
            </a:r>
            <a:endParaRPr/>
          </a:p>
        </p:txBody>
      </p:sp>
      <p:pic>
        <p:nvPicPr>
          <p:cNvPr id="285" name="Google Shape;285;p14"/>
          <p:cNvPicPr preferRelativeResize="0"/>
          <p:nvPr/>
        </p:nvPicPr>
        <p:blipFill>
          <a:blip r:embed="rId3">
            <a:alphaModFix/>
          </a:blip>
          <a:stretch>
            <a:fillRect/>
          </a:stretch>
        </p:blipFill>
        <p:spPr>
          <a:xfrm>
            <a:off x="4694550" y="1908787"/>
            <a:ext cx="3427051" cy="2650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1303800" y="598575"/>
            <a:ext cx="4023300" cy="96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Noun</a:t>
            </a:r>
            <a:r>
              <a:rPr lang="en"/>
              <a:t> Negatif</a:t>
            </a:r>
            <a:endParaRPr/>
          </a:p>
          <a:p>
            <a:pPr indent="0" lvl="0" marL="0" rtl="0" algn="l">
              <a:spcBef>
                <a:spcPts val="0"/>
              </a:spcBef>
              <a:spcAft>
                <a:spcPts val="0"/>
              </a:spcAft>
              <a:buNone/>
            </a:pPr>
            <a:r>
              <a:rPr lang="en"/>
              <a:t>(Stres)</a:t>
            </a:r>
            <a:endParaRPr/>
          </a:p>
        </p:txBody>
      </p:sp>
      <p:sp>
        <p:nvSpPr>
          <p:cNvPr id="402" name="Google Shape;402;p32"/>
          <p:cNvSpPr txBox="1"/>
          <p:nvPr>
            <p:ph idx="1" type="body"/>
          </p:nvPr>
        </p:nvSpPr>
        <p:spPr>
          <a:xfrm>
            <a:off x="794375" y="1955725"/>
            <a:ext cx="3636300" cy="18393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
                <a:solidFill>
                  <a:srgbClr val="000000"/>
                </a:solidFill>
              </a:rPr>
              <a:t>Berbeda dengan data yang berlabel positif, pada data yang berlabel negatif dapat diketahui kata yang sering muncul berkaitan dengan perasaan mereka dan entitas orang.</a:t>
            </a:r>
            <a:endParaRPr sz="1400"/>
          </a:p>
        </p:txBody>
      </p:sp>
      <p:pic>
        <p:nvPicPr>
          <p:cNvPr id="403" name="Google Shape;403;p32"/>
          <p:cNvPicPr preferRelativeResize="0"/>
          <p:nvPr/>
        </p:nvPicPr>
        <p:blipFill>
          <a:blip r:embed="rId3">
            <a:alphaModFix/>
          </a:blip>
          <a:stretch>
            <a:fillRect/>
          </a:stretch>
        </p:blipFill>
        <p:spPr>
          <a:xfrm>
            <a:off x="4583075" y="1712775"/>
            <a:ext cx="4408526" cy="24163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Verb Positive vs Negative</a:t>
            </a:r>
            <a:endParaRPr/>
          </a:p>
        </p:txBody>
      </p:sp>
      <p:sp>
        <p:nvSpPr>
          <p:cNvPr id="409" name="Google Shape;409;p33"/>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Untuk mendapatkan pengetahuan yang lebih lanjut terkait perbedaan tweet dari orang stress dan tidak stress maka dilakukan untuk melihat penggunaan kata kerja yang digunakan. Dapat diketahui hasilnya bahwa kata kerja yang digunakan pada tweet negatif terlihat lebih beragam dan lebih banyak walaupun kebanyakan kata kerja yang digunakan sama.</a:t>
            </a:r>
            <a:endParaRPr/>
          </a:p>
        </p:txBody>
      </p:sp>
      <p:pic>
        <p:nvPicPr>
          <p:cNvPr id="410" name="Google Shape;410;p33"/>
          <p:cNvPicPr preferRelativeResize="0"/>
          <p:nvPr/>
        </p:nvPicPr>
        <p:blipFill>
          <a:blip r:embed="rId3">
            <a:alphaModFix/>
          </a:blip>
          <a:stretch>
            <a:fillRect/>
          </a:stretch>
        </p:blipFill>
        <p:spPr>
          <a:xfrm>
            <a:off x="4962500" y="347000"/>
            <a:ext cx="3818876" cy="2093125"/>
          </a:xfrm>
          <a:prstGeom prst="rect">
            <a:avLst/>
          </a:prstGeom>
          <a:noFill/>
          <a:ln>
            <a:noFill/>
          </a:ln>
        </p:spPr>
      </p:pic>
      <p:pic>
        <p:nvPicPr>
          <p:cNvPr id="411" name="Google Shape;411;p33"/>
          <p:cNvPicPr preferRelativeResize="0"/>
          <p:nvPr/>
        </p:nvPicPr>
        <p:blipFill>
          <a:blip r:embed="rId4">
            <a:alphaModFix/>
          </a:blip>
          <a:stretch>
            <a:fillRect/>
          </a:stretch>
        </p:blipFill>
        <p:spPr>
          <a:xfrm>
            <a:off x="4920600" y="2571750"/>
            <a:ext cx="4223399" cy="231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1303800" y="598575"/>
            <a:ext cx="4023300" cy="96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Analisis Topik</a:t>
            </a:r>
            <a:endParaRPr/>
          </a:p>
        </p:txBody>
      </p:sp>
      <p:sp>
        <p:nvSpPr>
          <p:cNvPr id="417" name="Google Shape;417;p34"/>
          <p:cNvSpPr txBox="1"/>
          <p:nvPr>
            <p:ph idx="1" type="body"/>
          </p:nvPr>
        </p:nvSpPr>
        <p:spPr>
          <a:xfrm>
            <a:off x="794375" y="1955725"/>
            <a:ext cx="3636300" cy="18393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1200"/>
              </a:spcBef>
              <a:spcAft>
                <a:spcPts val="1200"/>
              </a:spcAft>
              <a:buNone/>
            </a:pPr>
            <a:r>
              <a:rPr lang="en">
                <a:solidFill>
                  <a:srgbClr val="000000"/>
                </a:solidFill>
              </a:rPr>
              <a:t>Analisis topik dilakukan dengan bantuan LDA (Latent Dirichlet Allocation). Analisis Topik digunakan untuk mendapatkan topik-topik tweet seseorang. Dapat kita lihat dalam visualisasi yang berbentuk wordcloud, terdapat beberpa persoalan seperti orang, teman, kehidupan, perempuan, pekerjaan, film, permainan, gay, perempuan, laki-laki, waktu, dan beberapa penyebab lainnya.</a:t>
            </a:r>
            <a:endParaRPr sz="1400"/>
          </a:p>
        </p:txBody>
      </p:sp>
      <p:pic>
        <p:nvPicPr>
          <p:cNvPr id="418" name="Google Shape;418;p34"/>
          <p:cNvPicPr preferRelativeResize="0"/>
          <p:nvPr/>
        </p:nvPicPr>
        <p:blipFill>
          <a:blip r:embed="rId3">
            <a:alphaModFix/>
          </a:blip>
          <a:stretch>
            <a:fillRect/>
          </a:stretch>
        </p:blipFill>
        <p:spPr>
          <a:xfrm>
            <a:off x="4583075" y="1712775"/>
            <a:ext cx="4408526" cy="24163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Topik</a:t>
            </a:r>
            <a:r>
              <a:rPr lang="en"/>
              <a:t> Positive vs Negative</a:t>
            </a:r>
            <a:endParaRPr/>
          </a:p>
        </p:txBody>
      </p:sp>
      <p:sp>
        <p:nvSpPr>
          <p:cNvPr id="424" name="Google Shape;424;p35"/>
          <p:cNvSpPr txBox="1"/>
          <p:nvPr>
            <p:ph idx="1" type="body"/>
          </p:nvPr>
        </p:nvSpPr>
        <p:spPr>
          <a:xfrm>
            <a:off x="1303800" y="1787350"/>
            <a:ext cx="3312000" cy="27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Untuk mendapatkan pengetahuan yang lebih lanjut terkait perbedaan topik tweet dari orang stress dan tidak stress maka dilakukan analisis pada masing-masing label. Dapat diketahui bahwa orang yang tidak stress kebanyakan membahas hiburan seperti film, pertunjukkan, dan anime, sedangkan orang yang stress membahas terkait apa yang mereka rasakan dan mereka inginkan.</a:t>
            </a:r>
            <a:endParaRPr/>
          </a:p>
        </p:txBody>
      </p:sp>
      <p:pic>
        <p:nvPicPr>
          <p:cNvPr id="425" name="Google Shape;425;p35"/>
          <p:cNvPicPr preferRelativeResize="0"/>
          <p:nvPr/>
        </p:nvPicPr>
        <p:blipFill>
          <a:blip r:embed="rId3">
            <a:alphaModFix/>
          </a:blip>
          <a:stretch>
            <a:fillRect/>
          </a:stretch>
        </p:blipFill>
        <p:spPr>
          <a:xfrm>
            <a:off x="4768200" y="2592525"/>
            <a:ext cx="4223399" cy="2314850"/>
          </a:xfrm>
          <a:prstGeom prst="rect">
            <a:avLst/>
          </a:prstGeom>
          <a:noFill/>
          <a:ln>
            <a:noFill/>
          </a:ln>
        </p:spPr>
      </p:pic>
      <p:pic>
        <p:nvPicPr>
          <p:cNvPr id="426" name="Google Shape;426;p35"/>
          <p:cNvPicPr preferRelativeResize="0"/>
          <p:nvPr/>
        </p:nvPicPr>
        <p:blipFill>
          <a:blip r:embed="rId4">
            <a:alphaModFix/>
          </a:blip>
          <a:stretch>
            <a:fillRect/>
          </a:stretch>
        </p:blipFill>
        <p:spPr>
          <a:xfrm>
            <a:off x="4768200" y="152400"/>
            <a:ext cx="4173910" cy="228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6"/>
          <p:cNvSpPr txBox="1"/>
          <p:nvPr>
            <p:ph type="title"/>
          </p:nvPr>
        </p:nvSpPr>
        <p:spPr>
          <a:xfrm>
            <a:off x="819150" y="845600"/>
            <a:ext cx="4672500" cy="138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Term Frequency Analysis</a:t>
            </a:r>
            <a:endParaRPr/>
          </a:p>
        </p:txBody>
      </p:sp>
      <p:sp>
        <p:nvSpPr>
          <p:cNvPr id="432" name="Google Shape;432;p36"/>
          <p:cNvSpPr txBox="1"/>
          <p:nvPr>
            <p:ph idx="1" type="body"/>
          </p:nvPr>
        </p:nvSpPr>
        <p:spPr>
          <a:xfrm>
            <a:off x="855600" y="1567175"/>
            <a:ext cx="3636300" cy="2551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Term Frequency Analysis disini dilakukan untuk menganalisis </a:t>
            </a:r>
            <a:r>
              <a:rPr b="1" lang="en" sz="1400"/>
              <a:t>frekuensi kemunculan dari tiap kata</a:t>
            </a:r>
            <a:r>
              <a:rPr lang="en"/>
              <a:t>. Disini ditampilkan 10 kata yang sering digunakan seseorang dalam menulis sebuah tweets dan frekuensi kemunculannya.</a:t>
            </a:r>
            <a:endParaRPr/>
          </a:p>
        </p:txBody>
      </p:sp>
      <p:pic>
        <p:nvPicPr>
          <p:cNvPr id="433" name="Google Shape;433;p36"/>
          <p:cNvPicPr preferRelativeResize="0"/>
          <p:nvPr/>
        </p:nvPicPr>
        <p:blipFill>
          <a:blip r:embed="rId3">
            <a:alphaModFix/>
          </a:blip>
          <a:stretch>
            <a:fillRect/>
          </a:stretch>
        </p:blipFill>
        <p:spPr>
          <a:xfrm>
            <a:off x="4709075" y="1593950"/>
            <a:ext cx="3384130" cy="2610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Modeling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Modeling</a:t>
            </a:r>
            <a:endParaRPr/>
          </a:p>
        </p:txBody>
      </p:sp>
      <p:sp>
        <p:nvSpPr>
          <p:cNvPr id="444" name="Google Shape;444;p38"/>
          <p:cNvSpPr txBox="1"/>
          <p:nvPr>
            <p:ph idx="1" type="body"/>
          </p:nvPr>
        </p:nvSpPr>
        <p:spPr>
          <a:xfrm>
            <a:off x="819150" y="1904600"/>
            <a:ext cx="3709200" cy="2119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Modeling dilakukan dengan membentuk model dari algoritma yang kemudian akan dilatih dengan menggunakan data latih. Selain itu, tuning pada hyperparameter juga dilakukan untuk mendapatkan parameter terbaik dari model. Algoritma yang digunakan sendiri adalah </a:t>
            </a:r>
            <a:r>
              <a:rPr b="1" lang="en" sz="1400"/>
              <a:t>Logistic Regression</a:t>
            </a:r>
            <a:r>
              <a:rPr lang="en"/>
              <a:t> dan </a:t>
            </a:r>
            <a:r>
              <a:rPr b="1" lang="en" sz="1400"/>
              <a:t>KNN</a:t>
            </a:r>
            <a:r>
              <a:rPr lang="en" sz="1400"/>
              <a:t> </a:t>
            </a:r>
            <a:r>
              <a:rPr lang="en"/>
              <a:t>sebagai pembandingnya.</a:t>
            </a:r>
            <a:endParaRPr/>
          </a:p>
        </p:txBody>
      </p:sp>
      <p:pic>
        <p:nvPicPr>
          <p:cNvPr id="445" name="Google Shape;445;p38"/>
          <p:cNvPicPr preferRelativeResize="0"/>
          <p:nvPr/>
        </p:nvPicPr>
        <p:blipFill>
          <a:blip r:embed="rId3">
            <a:alphaModFix/>
          </a:blip>
          <a:stretch>
            <a:fillRect/>
          </a:stretch>
        </p:blipFill>
        <p:spPr>
          <a:xfrm>
            <a:off x="4880650" y="1543845"/>
            <a:ext cx="3767699" cy="30892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Logistic Regression</a:t>
            </a:r>
            <a:endParaRPr/>
          </a:p>
        </p:txBody>
      </p:sp>
      <p:sp>
        <p:nvSpPr>
          <p:cNvPr id="451" name="Google Shape;451;p3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Model Logistic Regression digunakan karena model ini sendiri merupakan algoritma </a:t>
            </a:r>
            <a:r>
              <a:rPr b="1" lang="en" sz="1400"/>
              <a:t>klasifikasi binary</a:t>
            </a:r>
            <a:r>
              <a:rPr lang="en"/>
              <a:t> yang mudah dipahami dan diimplementasikan. Model ini juga bisa menangani linear dan </a:t>
            </a:r>
            <a:r>
              <a:rPr b="1" lang="en" sz="1400"/>
              <a:t>non linear</a:t>
            </a:r>
            <a:r>
              <a:rPr lang="en"/>
              <a:t> relationship. Selain itu data yang besar juga salah satu alasan digunakannya model logistic regression.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Tuning Hyperparameter Logistic Regression</a:t>
            </a:r>
            <a:endParaRPr/>
          </a:p>
        </p:txBody>
      </p:sp>
      <p:sp>
        <p:nvSpPr>
          <p:cNvPr id="457" name="Google Shape;457;p40"/>
          <p:cNvSpPr txBox="1"/>
          <p:nvPr>
            <p:ph idx="1" type="body"/>
          </p:nvPr>
        </p:nvSpPr>
        <p:spPr>
          <a:xfrm>
            <a:off x="1303800" y="1350500"/>
            <a:ext cx="7030500" cy="87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207"/>
              <a:t>Tuning hyperparameter pada algoritma Logistic Regression dilakukan dengan menggunakan gridsearchCV dengan crossvalidation berjumlah 10  dengan list hyperparameter yang akan dituning adalah  yaitu m</a:t>
            </a:r>
            <a:r>
              <a:rPr lang="en" sz="1207"/>
              <a:t>ax_iter, C, dan tol.</a:t>
            </a:r>
            <a:endParaRPr sz="1207"/>
          </a:p>
          <a:p>
            <a:pPr indent="0" lvl="0" marL="0" rtl="0" algn="l">
              <a:spcBef>
                <a:spcPts val="1200"/>
              </a:spcBef>
              <a:spcAft>
                <a:spcPts val="1200"/>
              </a:spcAft>
              <a:buSzPts val="852"/>
              <a:buNone/>
            </a:pPr>
            <a:r>
              <a:t/>
            </a:r>
            <a:endParaRPr sz="1207"/>
          </a:p>
        </p:txBody>
      </p:sp>
      <p:pic>
        <p:nvPicPr>
          <p:cNvPr id="458" name="Google Shape;458;p40"/>
          <p:cNvPicPr preferRelativeResize="0"/>
          <p:nvPr/>
        </p:nvPicPr>
        <p:blipFill>
          <a:blip r:embed="rId3">
            <a:alphaModFix/>
          </a:blip>
          <a:stretch>
            <a:fillRect/>
          </a:stretch>
        </p:blipFill>
        <p:spPr>
          <a:xfrm>
            <a:off x="1402875" y="2226799"/>
            <a:ext cx="3922253" cy="999300"/>
          </a:xfrm>
          <a:prstGeom prst="rect">
            <a:avLst/>
          </a:prstGeom>
          <a:noFill/>
          <a:ln>
            <a:noFill/>
          </a:ln>
        </p:spPr>
      </p:pic>
      <p:sp>
        <p:nvSpPr>
          <p:cNvPr id="459" name="Google Shape;459;p40"/>
          <p:cNvSpPr txBox="1"/>
          <p:nvPr/>
        </p:nvSpPr>
        <p:spPr>
          <a:xfrm>
            <a:off x="1402875" y="3441000"/>
            <a:ext cx="30000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P</a:t>
            </a:r>
            <a:r>
              <a:rPr lang="en" sz="1300">
                <a:solidFill>
                  <a:schemeClr val="dk2"/>
                </a:solidFill>
                <a:latin typeface="Nunito"/>
                <a:ea typeface="Nunito"/>
                <a:cs typeface="Nunito"/>
                <a:sym typeface="Nunito"/>
              </a:rPr>
              <a:t>arameter terbaik : </a:t>
            </a:r>
            <a:endParaRPr sz="1300">
              <a:solidFill>
                <a:schemeClr val="dk2"/>
              </a:solidFill>
              <a:latin typeface="Nunito"/>
              <a:ea typeface="Nunito"/>
              <a:cs typeface="Nunito"/>
              <a:sym typeface="Nunito"/>
            </a:endParaRPr>
          </a:p>
          <a:p>
            <a:pPr indent="-311150" lvl="0" marL="457200" rtl="0" algn="l">
              <a:lnSpc>
                <a:spcPct val="115000"/>
              </a:lnSpc>
              <a:spcBef>
                <a:spcPts val="1200"/>
              </a:spcBef>
              <a:spcAft>
                <a:spcPts val="0"/>
              </a:spcAft>
              <a:buClr>
                <a:schemeClr val="dk2"/>
              </a:buClr>
              <a:buSzPts val="1300"/>
              <a:buFont typeface="Nunito"/>
              <a:buChar char="-"/>
            </a:pPr>
            <a:r>
              <a:rPr lang="en" sz="1300">
                <a:solidFill>
                  <a:schemeClr val="dk2"/>
                </a:solidFill>
                <a:latin typeface="Nunito"/>
                <a:ea typeface="Nunito"/>
                <a:cs typeface="Nunito"/>
                <a:sym typeface="Nunito"/>
              </a:rPr>
              <a:t>C bernilai 1</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nilai max_iter yaitu 100 </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nilai tol yaitu 0.001</a:t>
            </a:r>
            <a:endParaRPr/>
          </a:p>
        </p:txBody>
      </p:sp>
      <p:pic>
        <p:nvPicPr>
          <p:cNvPr id="460" name="Google Shape;460;p40"/>
          <p:cNvPicPr preferRelativeResize="0"/>
          <p:nvPr/>
        </p:nvPicPr>
        <p:blipFill>
          <a:blip r:embed="rId4">
            <a:alphaModFix/>
          </a:blip>
          <a:stretch>
            <a:fillRect/>
          </a:stretch>
        </p:blipFill>
        <p:spPr>
          <a:xfrm>
            <a:off x="4402863" y="3626925"/>
            <a:ext cx="3743325" cy="857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KNN</a:t>
            </a:r>
            <a:endParaRPr/>
          </a:p>
        </p:txBody>
      </p:sp>
      <p:sp>
        <p:nvSpPr>
          <p:cNvPr id="466" name="Google Shape;466;p4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Model KNN digunakan sebagai model pembanding. Model KNN digunakan sebagai model pembanding sendiri merupakan karena KNN juga merupakan salah satu algoritma yang mudah untuk diimplementasikan. Selain itu KNN juga merupakan pilihan bagus sebagai model untuk dataset yang relatif kecil berbeda dengan logistic regression yang cukup baik untuk ukuran data yang besar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Stress</a:t>
            </a:r>
            <a:endParaRPr/>
          </a:p>
        </p:txBody>
      </p:sp>
      <p:sp>
        <p:nvSpPr>
          <p:cNvPr id="291" name="Google Shape;291;p15"/>
          <p:cNvSpPr txBox="1"/>
          <p:nvPr>
            <p:ph idx="1" type="body"/>
          </p:nvPr>
        </p:nvSpPr>
        <p:spPr>
          <a:xfrm>
            <a:off x="819150" y="1605025"/>
            <a:ext cx="3709200" cy="21198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t>Stress bisa didefinisikan sebagai kondisi dari kekhawatiran atau tekanan mental yang disebabkan oleh situasi sulit yang dialami oleh seseorang. </a:t>
            </a:r>
            <a:endParaRPr/>
          </a:p>
          <a:p>
            <a:pPr indent="0" lvl="0" marL="0" rtl="0" algn="just">
              <a:spcBef>
                <a:spcPts val="1200"/>
              </a:spcBef>
              <a:spcAft>
                <a:spcPts val="1200"/>
              </a:spcAft>
              <a:buNone/>
            </a:pPr>
            <a:r>
              <a:rPr lang="en"/>
              <a:t>Orang yang stress cenderung tidak bisa beraktivitas dengan normal. Stress bisa diobati secara mandiri dengan melakukan manajemen stress. Manajemen stress dilakukan dengan mencari solusi dari penyebab stress tersebut.</a:t>
            </a:r>
            <a:endParaRPr/>
          </a:p>
        </p:txBody>
      </p:sp>
      <p:pic>
        <p:nvPicPr>
          <p:cNvPr id="292" name="Google Shape;292;p15"/>
          <p:cNvPicPr preferRelativeResize="0"/>
          <p:nvPr/>
        </p:nvPicPr>
        <p:blipFill>
          <a:blip r:embed="rId3">
            <a:alphaModFix/>
          </a:blip>
          <a:stretch>
            <a:fillRect/>
          </a:stretch>
        </p:blipFill>
        <p:spPr>
          <a:xfrm>
            <a:off x="4901700" y="1444951"/>
            <a:ext cx="3947575" cy="26310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Tuning Hyperparameter KNN</a:t>
            </a:r>
            <a:endParaRPr/>
          </a:p>
        </p:txBody>
      </p:sp>
      <p:sp>
        <p:nvSpPr>
          <p:cNvPr id="472" name="Google Shape;472;p42"/>
          <p:cNvSpPr txBox="1"/>
          <p:nvPr>
            <p:ph idx="1" type="body"/>
          </p:nvPr>
        </p:nvSpPr>
        <p:spPr>
          <a:xfrm>
            <a:off x="1258775" y="14045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Tuning hyperparameter pada algoritma KNN dilakukan dengan menggunakan randomizedSearchCV dengan crossvalidation berjumlah 10  dengan list hyperparameter yang akan dituning adalah  yaitu n_neighbors, p, dan leaf_size.</a:t>
            </a:r>
            <a:endParaRPr/>
          </a:p>
        </p:txBody>
      </p:sp>
      <p:pic>
        <p:nvPicPr>
          <p:cNvPr id="473" name="Google Shape;473;p42"/>
          <p:cNvPicPr preferRelativeResize="0"/>
          <p:nvPr/>
        </p:nvPicPr>
        <p:blipFill>
          <a:blip r:embed="rId3">
            <a:alphaModFix/>
          </a:blip>
          <a:stretch>
            <a:fillRect/>
          </a:stretch>
        </p:blipFill>
        <p:spPr>
          <a:xfrm>
            <a:off x="1303798" y="2332100"/>
            <a:ext cx="4013581" cy="999300"/>
          </a:xfrm>
          <a:prstGeom prst="rect">
            <a:avLst/>
          </a:prstGeom>
          <a:noFill/>
          <a:ln>
            <a:noFill/>
          </a:ln>
        </p:spPr>
      </p:pic>
      <p:sp>
        <p:nvSpPr>
          <p:cNvPr id="474" name="Google Shape;474;p42"/>
          <p:cNvSpPr txBox="1"/>
          <p:nvPr/>
        </p:nvSpPr>
        <p:spPr>
          <a:xfrm>
            <a:off x="1303800" y="3504075"/>
            <a:ext cx="2462400" cy="12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P</a:t>
            </a:r>
            <a:r>
              <a:rPr lang="en" sz="1300">
                <a:solidFill>
                  <a:schemeClr val="dk2"/>
                </a:solidFill>
                <a:latin typeface="Nunito"/>
                <a:ea typeface="Nunito"/>
                <a:cs typeface="Nunito"/>
                <a:sym typeface="Nunito"/>
              </a:rPr>
              <a:t>arameter terbaik : </a:t>
            </a:r>
            <a:endParaRPr sz="1300">
              <a:solidFill>
                <a:schemeClr val="dk2"/>
              </a:solidFill>
              <a:latin typeface="Nunito"/>
              <a:ea typeface="Nunito"/>
              <a:cs typeface="Nunito"/>
              <a:sym typeface="Nunito"/>
            </a:endParaRPr>
          </a:p>
          <a:p>
            <a:pPr indent="-311150" lvl="0" marL="457200" rtl="0" algn="l">
              <a:lnSpc>
                <a:spcPct val="115000"/>
              </a:lnSpc>
              <a:spcBef>
                <a:spcPts val="1200"/>
              </a:spcBef>
              <a:spcAft>
                <a:spcPts val="0"/>
              </a:spcAft>
              <a:buClr>
                <a:schemeClr val="dk2"/>
              </a:buClr>
              <a:buSzPts val="1300"/>
              <a:buFont typeface="Nunito"/>
              <a:buChar char="-"/>
            </a:pPr>
            <a:r>
              <a:rPr lang="en" sz="1300">
                <a:solidFill>
                  <a:schemeClr val="dk2"/>
                </a:solidFill>
                <a:latin typeface="Nunito"/>
                <a:ea typeface="Nunito"/>
                <a:cs typeface="Nunito"/>
                <a:sym typeface="Nunito"/>
              </a:rPr>
              <a:t>p bernilai 2</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n_neighbors bernilai  1</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leaf_size bernilai 15</a:t>
            </a:r>
            <a:endParaRPr/>
          </a:p>
        </p:txBody>
      </p:sp>
      <p:pic>
        <p:nvPicPr>
          <p:cNvPr id="475" name="Google Shape;475;p42"/>
          <p:cNvPicPr preferRelativeResize="0"/>
          <p:nvPr/>
        </p:nvPicPr>
        <p:blipFill>
          <a:blip r:embed="rId4">
            <a:alphaModFix/>
          </a:blip>
          <a:stretch>
            <a:fillRect/>
          </a:stretch>
        </p:blipFill>
        <p:spPr>
          <a:xfrm>
            <a:off x="4047178" y="3612059"/>
            <a:ext cx="4390200" cy="101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Validasi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Validasi</a:t>
            </a:r>
            <a:endParaRPr/>
          </a:p>
        </p:txBody>
      </p:sp>
      <p:sp>
        <p:nvSpPr>
          <p:cNvPr id="486" name="Google Shape;486;p4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Validasi dilakukan dengan menguji model data yang sudah dilatih dengan data latih dengan hyperparameter sesuai dengan tuning yang telah dilakukan dengan memprediksi data uji yang telah disiapkan.  Validasi dilakukan dengan bantuan </a:t>
            </a:r>
            <a:r>
              <a:rPr b="1" lang="en" sz="1400"/>
              <a:t>classification_report</a:t>
            </a:r>
            <a:r>
              <a:rPr lang="en" sz="1400"/>
              <a:t> </a:t>
            </a:r>
            <a:r>
              <a:rPr lang="en"/>
              <a:t>untuk menampilkan nilai presisi, recall, f1 score, dan akurasi model. Confusion matrix juga akan ditampilkan.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TF-IDF Vectorizer</a:t>
            </a:r>
            <a:endParaRPr/>
          </a:p>
        </p:txBody>
      </p:sp>
      <p:sp>
        <p:nvSpPr>
          <p:cNvPr id="492" name="Google Shape;492;p4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Kita juga mengubah data (latih dan test) menggunakan TF-IDF Vectorizer agar mampu dimasukkan ke dalam pelatihan model. TF-IDF Vectorizer bekerja dengan mengubah kata-kata pada teks menjadi angka. Angka tersebut merupakan bobot frekuensi kemunculan kata dalam dokumen-dokumen yang dihitung menggunakan perhitungan TF-IDF.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TF-IDF Vectorizer</a:t>
            </a:r>
            <a:endParaRPr/>
          </a:p>
        </p:txBody>
      </p:sp>
      <p:pic>
        <p:nvPicPr>
          <p:cNvPr id="498" name="Google Shape;498;p46"/>
          <p:cNvPicPr preferRelativeResize="0"/>
          <p:nvPr/>
        </p:nvPicPr>
        <p:blipFill rotWithShape="1">
          <a:blip r:embed="rId3">
            <a:alphaModFix/>
          </a:blip>
          <a:srcRect b="0" l="0" r="0" t="2296"/>
          <a:stretch/>
        </p:blipFill>
        <p:spPr>
          <a:xfrm>
            <a:off x="897986" y="1674075"/>
            <a:ext cx="4427939" cy="2482500"/>
          </a:xfrm>
          <a:prstGeom prst="rect">
            <a:avLst/>
          </a:prstGeom>
          <a:noFill/>
          <a:ln>
            <a:noFill/>
          </a:ln>
        </p:spPr>
      </p:pic>
      <p:pic>
        <p:nvPicPr>
          <p:cNvPr id="499" name="Google Shape;499;p46"/>
          <p:cNvPicPr preferRelativeResize="0"/>
          <p:nvPr/>
        </p:nvPicPr>
        <p:blipFill>
          <a:blip r:embed="rId4">
            <a:alphaModFix/>
          </a:blip>
          <a:stretch>
            <a:fillRect/>
          </a:stretch>
        </p:blipFill>
        <p:spPr>
          <a:xfrm>
            <a:off x="5467950" y="1952600"/>
            <a:ext cx="3358051" cy="177392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Validasi Algoritma Logistic Regression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0" name="Google Shape;510;p48"/>
          <p:cNvPicPr preferRelativeResize="0"/>
          <p:nvPr/>
        </p:nvPicPr>
        <p:blipFill>
          <a:blip r:embed="rId3">
            <a:alphaModFix/>
          </a:blip>
          <a:stretch>
            <a:fillRect/>
          </a:stretch>
        </p:blipFill>
        <p:spPr>
          <a:xfrm>
            <a:off x="1232650" y="1708575"/>
            <a:ext cx="7030500" cy="2578495"/>
          </a:xfrm>
          <a:prstGeom prst="rect">
            <a:avLst/>
          </a:prstGeom>
          <a:noFill/>
          <a:ln>
            <a:noFill/>
          </a:ln>
        </p:spPr>
      </p:pic>
      <p:sp>
        <p:nvSpPr>
          <p:cNvPr id="511" name="Google Shape;511;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Logistic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9"/>
          <p:cNvSpPr txBox="1"/>
          <p:nvPr>
            <p:ph idx="1" type="body"/>
          </p:nvPr>
        </p:nvSpPr>
        <p:spPr>
          <a:xfrm>
            <a:off x="819150" y="15886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Hasil Validasi dari model logistic regression yang telah dibentuk adalah model memiliki akurasi sebanyak 0.91 atau 91 %. Dalam  prediksi data berlabel 0, model memiliki presisi bernilai 0.90, recall bernilai 0.92, dan f1 score bernilai 0.91. Sedangkan dalam prediksi data berlabel 1, model memiliki presisi bernilai 0.92, recall bernilai 0.90, dan f1 score bernilai 0.91.</a:t>
            </a:r>
            <a:endParaRPr/>
          </a:p>
        </p:txBody>
      </p:sp>
      <p:pic>
        <p:nvPicPr>
          <p:cNvPr id="517" name="Google Shape;517;p49"/>
          <p:cNvPicPr preferRelativeResize="0"/>
          <p:nvPr/>
        </p:nvPicPr>
        <p:blipFill>
          <a:blip r:embed="rId3">
            <a:alphaModFix/>
          </a:blip>
          <a:stretch>
            <a:fillRect/>
          </a:stretch>
        </p:blipFill>
        <p:spPr>
          <a:xfrm>
            <a:off x="895338" y="2754699"/>
            <a:ext cx="4695825" cy="1771650"/>
          </a:xfrm>
          <a:prstGeom prst="rect">
            <a:avLst/>
          </a:prstGeom>
          <a:noFill/>
          <a:ln>
            <a:noFill/>
          </a:ln>
        </p:spPr>
      </p:pic>
      <p:sp>
        <p:nvSpPr>
          <p:cNvPr id="518" name="Google Shape;518;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Validasi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24" name="Google Shape;524;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Confusion Matrix</a:t>
            </a:r>
            <a:endParaRPr/>
          </a:p>
        </p:txBody>
      </p:sp>
      <p:pic>
        <p:nvPicPr>
          <p:cNvPr id="525" name="Google Shape;525;p50"/>
          <p:cNvPicPr preferRelativeResize="0"/>
          <p:nvPr/>
        </p:nvPicPr>
        <p:blipFill rotWithShape="1">
          <a:blip r:embed="rId3">
            <a:alphaModFix/>
          </a:blip>
          <a:srcRect b="0" l="2181" r="0" t="0"/>
          <a:stretch/>
        </p:blipFill>
        <p:spPr>
          <a:xfrm>
            <a:off x="1022799" y="1880575"/>
            <a:ext cx="3393699" cy="2668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Validasi Algoritma KNN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 Project</a:t>
            </a:r>
            <a:endParaRPr/>
          </a:p>
        </p:txBody>
      </p:sp>
      <p:sp>
        <p:nvSpPr>
          <p:cNvPr id="298" name="Google Shape;298;p16"/>
          <p:cNvSpPr txBox="1"/>
          <p:nvPr>
            <p:ph idx="1" type="body"/>
          </p:nvPr>
        </p:nvSpPr>
        <p:spPr>
          <a:xfrm>
            <a:off x="819150" y="1580825"/>
            <a:ext cx="75057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Dalam proyek kali ini topik permasalahan yang akan diangkat adalah terkait dengan deteksi stress pada text. Pada proyek ini kami akan me</a:t>
            </a:r>
            <a:r>
              <a:rPr lang="en"/>
              <a:t>ncari kata-kata yang sering disebut oleh orang yang mengalami tekanan stress dalam </a:t>
            </a:r>
            <a:r>
              <a:rPr b="1" lang="en" sz="1400"/>
              <a:t>postingan Reddit</a:t>
            </a:r>
            <a:r>
              <a:rPr lang="en"/>
              <a:t>. Dengan menggunakan kumpulan kata-kata tersebut, kami akan melakukan deteksi stress (klasifikasi) pada teks.</a:t>
            </a:r>
            <a:endParaRPr/>
          </a:p>
          <a:p>
            <a:pPr indent="0" lvl="0" marL="0" rtl="0" algn="just">
              <a:spcBef>
                <a:spcPts val="1200"/>
              </a:spcBef>
              <a:spcAft>
                <a:spcPts val="1200"/>
              </a:spcAft>
              <a:buNone/>
            </a:pPr>
            <a:r>
              <a:rPr lang="en"/>
              <a:t>Diharapkan model ini dapat berguna untuk melakukan </a:t>
            </a:r>
            <a:r>
              <a:rPr b="1" lang="en" sz="1400"/>
              <a:t>deteksi stress berdasarkan teks</a:t>
            </a:r>
            <a:r>
              <a:rPr lang="en"/>
              <a:t> dari postingan sehingga kita dapat langsung mengambil tindakan yang tepat.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36" name="Google Shape;536;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KNN</a:t>
            </a:r>
            <a:endParaRPr/>
          </a:p>
        </p:txBody>
      </p:sp>
      <p:pic>
        <p:nvPicPr>
          <p:cNvPr id="537" name="Google Shape;537;p52"/>
          <p:cNvPicPr preferRelativeResize="0"/>
          <p:nvPr/>
        </p:nvPicPr>
        <p:blipFill>
          <a:blip r:embed="rId3">
            <a:alphaModFix/>
          </a:blip>
          <a:stretch>
            <a:fillRect/>
          </a:stretch>
        </p:blipFill>
        <p:spPr>
          <a:xfrm>
            <a:off x="1128675" y="1739750"/>
            <a:ext cx="7438450" cy="2512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Hasil Validasi dari model KNN yang telah dibentuk adalah model memiliki akurasi sebanyak 0.54 atau 54 %. Dalam  prediksi data berlabel 0, model memiliki presisi bernilai 0.52, recall bernilai 0.93, dan f1 score bernilai 0.67. Sedangkan dalam prediksi data berlabel 1, model memiliki presisi bernilai 0.68, recall bernilai 0.34, dan f1 score bernilai 0.23.</a:t>
            </a:r>
            <a:endParaRPr/>
          </a:p>
        </p:txBody>
      </p:sp>
      <p:sp>
        <p:nvSpPr>
          <p:cNvPr id="543" name="Google Shape;543;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Validasi</a:t>
            </a:r>
            <a:endParaRPr/>
          </a:p>
        </p:txBody>
      </p:sp>
      <p:pic>
        <p:nvPicPr>
          <p:cNvPr id="544" name="Google Shape;544;p53"/>
          <p:cNvPicPr preferRelativeResize="0"/>
          <p:nvPr/>
        </p:nvPicPr>
        <p:blipFill>
          <a:blip r:embed="rId3">
            <a:alphaModFix/>
          </a:blip>
          <a:stretch>
            <a:fillRect/>
          </a:stretch>
        </p:blipFill>
        <p:spPr>
          <a:xfrm>
            <a:off x="1416827" y="3089848"/>
            <a:ext cx="3714750" cy="1695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0" name="Google Shape;550;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Confusion Matrix</a:t>
            </a:r>
            <a:endParaRPr/>
          </a:p>
        </p:txBody>
      </p:sp>
      <p:pic>
        <p:nvPicPr>
          <p:cNvPr id="551" name="Google Shape;551;p54"/>
          <p:cNvPicPr preferRelativeResize="0"/>
          <p:nvPr/>
        </p:nvPicPr>
        <p:blipFill>
          <a:blip r:embed="rId3">
            <a:alphaModFix/>
          </a:blip>
          <a:stretch>
            <a:fillRect/>
          </a:stretch>
        </p:blipFill>
        <p:spPr>
          <a:xfrm>
            <a:off x="905077" y="1771258"/>
            <a:ext cx="3622625" cy="2863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Visualisasi Hasil Klasifikasi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Akurasi</a:t>
            </a:r>
            <a:endParaRPr/>
          </a:p>
        </p:txBody>
      </p:sp>
      <p:sp>
        <p:nvSpPr>
          <p:cNvPr id="562" name="Google Shape;562;p5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3" name="Google Shape;563;p56"/>
          <p:cNvPicPr preferRelativeResize="0"/>
          <p:nvPr/>
        </p:nvPicPr>
        <p:blipFill>
          <a:blip r:embed="rId3">
            <a:alphaModFix/>
          </a:blip>
          <a:stretch>
            <a:fillRect/>
          </a:stretch>
        </p:blipFill>
        <p:spPr>
          <a:xfrm>
            <a:off x="871050" y="1752100"/>
            <a:ext cx="3952475" cy="3171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Presisi</a:t>
            </a:r>
            <a:endParaRPr/>
          </a:p>
        </p:txBody>
      </p:sp>
      <p:sp>
        <p:nvSpPr>
          <p:cNvPr id="569" name="Google Shape;569;p5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0" name="Google Shape;570;p57"/>
          <p:cNvPicPr preferRelativeResize="0"/>
          <p:nvPr/>
        </p:nvPicPr>
        <p:blipFill>
          <a:blip r:embed="rId3">
            <a:alphaModFix/>
          </a:blip>
          <a:stretch>
            <a:fillRect/>
          </a:stretch>
        </p:blipFill>
        <p:spPr>
          <a:xfrm>
            <a:off x="971550" y="1721300"/>
            <a:ext cx="3972625" cy="3187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Recall</a:t>
            </a:r>
            <a:endParaRPr/>
          </a:p>
        </p:txBody>
      </p:sp>
      <p:sp>
        <p:nvSpPr>
          <p:cNvPr id="576" name="Google Shape;576;p5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7" name="Google Shape;577;p58"/>
          <p:cNvPicPr preferRelativeResize="0"/>
          <p:nvPr/>
        </p:nvPicPr>
        <p:blipFill>
          <a:blip r:embed="rId3">
            <a:alphaModFix/>
          </a:blip>
          <a:stretch>
            <a:fillRect/>
          </a:stretch>
        </p:blipFill>
        <p:spPr>
          <a:xfrm>
            <a:off x="971550" y="1745625"/>
            <a:ext cx="3914975" cy="3141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Dashboard</a:t>
            </a:r>
            <a:endParaRPr/>
          </a:p>
        </p:txBody>
      </p:sp>
      <p:pic>
        <p:nvPicPr>
          <p:cNvPr id="583" name="Google Shape;583;p59"/>
          <p:cNvPicPr preferRelativeResize="0"/>
          <p:nvPr/>
        </p:nvPicPr>
        <p:blipFill>
          <a:blip r:embed="rId3">
            <a:alphaModFix/>
          </a:blip>
          <a:stretch>
            <a:fillRect/>
          </a:stretch>
        </p:blipFill>
        <p:spPr>
          <a:xfrm>
            <a:off x="1671663" y="1225489"/>
            <a:ext cx="5800666" cy="3240825"/>
          </a:xfrm>
          <a:prstGeom prst="rect">
            <a:avLst/>
          </a:prstGeom>
          <a:noFill/>
          <a:ln>
            <a:noFill/>
          </a:ln>
        </p:spPr>
      </p:pic>
      <p:sp>
        <p:nvSpPr>
          <p:cNvPr id="584" name="Google Shape;584;p59"/>
          <p:cNvSpPr txBox="1"/>
          <p:nvPr/>
        </p:nvSpPr>
        <p:spPr>
          <a:xfrm>
            <a:off x="1249500" y="4574625"/>
            <a:ext cx="713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https://lookerstudio.google.com/reporting/57577315-886b-41a7-ab1f-504eb0a50b64</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0"/>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Storytelling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Bagaimanakah seseorang saat stres  bermedia sosial ?</a:t>
            </a:r>
            <a:endParaRPr/>
          </a:p>
        </p:txBody>
      </p:sp>
      <p:sp>
        <p:nvSpPr>
          <p:cNvPr id="595" name="Google Shape;595;p6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Stres merupakan kondisi yang sering terjadi di sekitar kita dan bisa dialami oleh semua orang. Di media dimana seseorang saling berbagi terkait keadaan mereka baik saat dalam kondisi susah atau senang, banyak ditemui orang-orang yang mengalami stres dan mengeluh terkait kehidupan mereka yang tidak berjalan sesuai yang diinginkan lewat tweet mereka.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304" name="Google Shape;304;p17"/>
          <p:cNvSpPr txBox="1"/>
          <p:nvPr>
            <p:ph idx="1" type="body"/>
          </p:nvPr>
        </p:nvSpPr>
        <p:spPr>
          <a:xfrm>
            <a:off x="819150" y="1541150"/>
            <a:ext cx="7505700" cy="2448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Dataset yang digunakan merupakan dataset yang berisi komentar-komentar yang ditulis orang-orang </a:t>
            </a:r>
            <a:r>
              <a:rPr lang="en"/>
              <a:t>dalam sosial media Reddit. </a:t>
            </a:r>
            <a:endParaRPr/>
          </a:p>
          <a:p>
            <a:pPr indent="0" lvl="0" marL="0" rtl="0" algn="just">
              <a:spcBef>
                <a:spcPts val="1200"/>
              </a:spcBef>
              <a:spcAft>
                <a:spcPts val="1200"/>
              </a:spcAft>
              <a:buNone/>
            </a:pPr>
            <a:r>
              <a:rPr lang="en"/>
              <a:t>Dataset ini berisi dua kolom. Kolom yang pertama berisi teks-teks yang ditulis yang tipe datanya string dengan panjang yang berbeda-beda, dan kolom yang kedua sebagai label yang menunjukkan apakah teks tersebut mengindikasi seseorang sedang dalam kondisi stress atau tidak dimana 0 mengindikasikan tidak stress dan nilai 1 mengindikasikan stress.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idx="1" type="body"/>
          </p:nvPr>
        </p:nvSpPr>
        <p:spPr>
          <a:xfrm>
            <a:off x="1303800" y="752100"/>
            <a:ext cx="3015300" cy="3779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Berdasarkan analisis pada data yang dikumpulkan, dapat kita lihat bahwa dari 27.000 tweet, lebih dari 12.000 tweet memiliki isi negative, sekitar 10.000 mengandung isi yang bersifat netral, dan sisanya yaitu sekitar 4000 tweet memiliki konten yang bersifat negatif. </a:t>
            </a:r>
            <a:endParaRPr/>
          </a:p>
          <a:p>
            <a:pPr indent="0" lvl="0" marL="0" rtl="0" algn="l">
              <a:spcBef>
                <a:spcPts val="1200"/>
              </a:spcBef>
              <a:spcAft>
                <a:spcPts val="0"/>
              </a:spcAft>
              <a:buNone/>
            </a:pPr>
            <a:r>
              <a:rPr lang="en"/>
              <a:t>Dapat kita ketahui dari data tersebut tweet-tweet yang ada di media sosial cenderung memiliki konten positif dan netral yaitu sekitar 81%, hanya sedikit saja yang berisi konten negatif yaitu bernilai 19%.</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01" name="Google Shape;601;p62"/>
          <p:cNvPicPr preferRelativeResize="0"/>
          <p:nvPr/>
        </p:nvPicPr>
        <p:blipFill>
          <a:blip r:embed="rId3">
            <a:alphaModFix/>
          </a:blip>
          <a:stretch>
            <a:fillRect/>
          </a:stretch>
        </p:blipFill>
        <p:spPr>
          <a:xfrm>
            <a:off x="4572000" y="851088"/>
            <a:ext cx="3015250" cy="3441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3"/>
          <p:cNvSpPr txBox="1"/>
          <p:nvPr>
            <p:ph idx="1" type="body"/>
          </p:nvPr>
        </p:nvSpPr>
        <p:spPr>
          <a:xfrm>
            <a:off x="1303800" y="1597875"/>
            <a:ext cx="48246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Berdasarkan analisis terhadap isi-isi tweet yang ditunjukkan gambar, tweet yang positif cenderung berisi topik-topik acak dan bebas terkait hal-hal di sekitar mereka.</a:t>
            </a:r>
            <a:endParaRPr/>
          </a:p>
        </p:txBody>
      </p:sp>
      <p:sp>
        <p:nvSpPr>
          <p:cNvPr id="607" name="Google Shape;607;p6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Apa perbedaan isi tweet orang yang stress dan orang yang tidak stress?</a:t>
            </a:r>
            <a:endParaRPr/>
          </a:p>
        </p:txBody>
      </p:sp>
      <p:pic>
        <p:nvPicPr>
          <p:cNvPr id="608" name="Google Shape;608;p63"/>
          <p:cNvPicPr preferRelativeResize="0"/>
          <p:nvPr/>
        </p:nvPicPr>
        <p:blipFill>
          <a:blip r:embed="rId3">
            <a:alphaModFix/>
          </a:blip>
          <a:stretch>
            <a:fillRect/>
          </a:stretch>
        </p:blipFill>
        <p:spPr>
          <a:xfrm>
            <a:off x="1381663" y="2428650"/>
            <a:ext cx="4352774" cy="2392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idx="1" type="body"/>
          </p:nvPr>
        </p:nvSpPr>
        <p:spPr>
          <a:xfrm>
            <a:off x="1303800" y="825050"/>
            <a:ext cx="70305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Hal ini kontras dengan tweet yang bersifat negatif yang didominasi oleh kata-kata yang menunjukkan perasaan mendalam yang ditunjukkan gambar dibawah seperti perasaan, meminta maaf, mental, meminta bantuan, atau kata-kata makian.</a:t>
            </a:r>
            <a:endParaRPr/>
          </a:p>
        </p:txBody>
      </p:sp>
      <p:pic>
        <p:nvPicPr>
          <p:cNvPr id="614" name="Google Shape;614;p64"/>
          <p:cNvPicPr preferRelativeResize="0"/>
          <p:nvPr/>
        </p:nvPicPr>
        <p:blipFill>
          <a:blip r:embed="rId3">
            <a:alphaModFix/>
          </a:blip>
          <a:stretch>
            <a:fillRect/>
          </a:stretch>
        </p:blipFill>
        <p:spPr>
          <a:xfrm>
            <a:off x="1380500" y="1599400"/>
            <a:ext cx="5203924" cy="2860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5"/>
          <p:cNvSpPr txBox="1"/>
          <p:nvPr>
            <p:ph idx="1" type="body"/>
          </p:nvPr>
        </p:nvSpPr>
        <p:spPr>
          <a:xfrm>
            <a:off x="1303800" y="1597875"/>
            <a:ext cx="6685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Untuk mengetahui penyebab atau hal-hal yang membuat seseorang menjadi stress kita dapat melihat kata benda yang sering muncul dalam tweet negatif dibandingkan tweet positif. Dari pengamatan yang dilakukan seperti pada gambar dibawah</a:t>
            </a:r>
            <a:endParaRPr/>
          </a:p>
          <a:p>
            <a:pPr indent="0" lvl="0" marL="0" rtl="0" algn="l">
              <a:spcBef>
                <a:spcPts val="1200"/>
              </a:spcBef>
              <a:spcAft>
                <a:spcPts val="1200"/>
              </a:spcAft>
              <a:buNone/>
            </a:pPr>
            <a:r>
              <a:t/>
            </a:r>
            <a:endParaRPr/>
          </a:p>
        </p:txBody>
      </p:sp>
      <p:sp>
        <p:nvSpPr>
          <p:cNvPr id="620" name="Google Shape;620;p6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Apa penyebab stres kebanyakan orang?</a:t>
            </a:r>
            <a:endParaRPr/>
          </a:p>
        </p:txBody>
      </p:sp>
      <p:pic>
        <p:nvPicPr>
          <p:cNvPr id="621" name="Google Shape;621;p65"/>
          <p:cNvPicPr preferRelativeResize="0"/>
          <p:nvPr/>
        </p:nvPicPr>
        <p:blipFill>
          <a:blip r:embed="rId3">
            <a:alphaModFix/>
          </a:blip>
          <a:stretch>
            <a:fillRect/>
          </a:stretch>
        </p:blipFill>
        <p:spPr>
          <a:xfrm>
            <a:off x="1337950" y="2401925"/>
            <a:ext cx="3398251" cy="1864025"/>
          </a:xfrm>
          <a:prstGeom prst="rect">
            <a:avLst/>
          </a:prstGeom>
          <a:noFill/>
          <a:ln>
            <a:noFill/>
          </a:ln>
        </p:spPr>
      </p:pic>
      <p:pic>
        <p:nvPicPr>
          <p:cNvPr id="622" name="Google Shape;622;p65"/>
          <p:cNvPicPr preferRelativeResize="0"/>
          <p:nvPr/>
        </p:nvPicPr>
        <p:blipFill>
          <a:blip r:embed="rId4">
            <a:alphaModFix/>
          </a:blip>
          <a:stretch>
            <a:fillRect/>
          </a:stretch>
        </p:blipFill>
        <p:spPr>
          <a:xfrm>
            <a:off x="4858525" y="2401925"/>
            <a:ext cx="3405410" cy="1864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6"/>
          <p:cNvSpPr txBox="1"/>
          <p:nvPr>
            <p:ph idx="1" type="body"/>
          </p:nvPr>
        </p:nvSpPr>
        <p:spPr>
          <a:xfrm>
            <a:off x="1303800" y="825050"/>
            <a:ext cx="70305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Pada tweet yang berlabel negatif atau menunjukkan orang stres dapat diketahui kata yang sering muncul berkaitan dengan perasaan mereka, keinginan mereka, kehidupan mereka dan entitas orang seperti teman. Berbeda dengan kata benda yang sering muncul pada tweet yang tidak stres dimana tulisan yang sering muncul yang digambarkan dengan ukuran yang besar berkaitan dengan film, bioskop, dan cerita mereka.</a:t>
            </a:r>
            <a:endParaRPr/>
          </a:p>
          <a:p>
            <a:pPr indent="0" lvl="0" marL="0" rtl="0" algn="l">
              <a:spcBef>
                <a:spcPts val="1200"/>
              </a:spcBef>
              <a:spcAft>
                <a:spcPts val="1200"/>
              </a:spcAft>
              <a:buNone/>
            </a:pPr>
            <a:r>
              <a:rPr lang="en"/>
              <a:t>Mengetahui topik-topik yang digunakan dalam tweet juga bisa membantu kita untuk mengetahui penyebab-penyebab orang stres. Pada gambar dibawah kita bisa melihat topik-topik yang sering diangkat dalam sebuah tweet adalah terkait dengan film, cerita, karakter, bioskop, dan sebagainya.</a:t>
            </a:r>
            <a:endParaRPr/>
          </a:p>
        </p:txBody>
      </p:sp>
      <p:pic>
        <p:nvPicPr>
          <p:cNvPr id="628" name="Google Shape;628;p66"/>
          <p:cNvPicPr preferRelativeResize="0"/>
          <p:nvPr/>
        </p:nvPicPr>
        <p:blipFill>
          <a:blip r:embed="rId3">
            <a:alphaModFix/>
          </a:blip>
          <a:stretch>
            <a:fillRect/>
          </a:stretch>
        </p:blipFill>
        <p:spPr>
          <a:xfrm>
            <a:off x="2736325" y="3186550"/>
            <a:ext cx="3452976" cy="1898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7"/>
          <p:cNvSpPr txBox="1"/>
          <p:nvPr>
            <p:ph idx="1" type="body"/>
          </p:nvPr>
        </p:nvSpPr>
        <p:spPr>
          <a:xfrm>
            <a:off x="1303800" y="825050"/>
            <a:ext cx="7030500" cy="370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Namun dengan menganalisis secara mendalam terkait topik pada tweet negatif, kita dapat mengetahui penyebab-penyebab orang menjadi stres dan menulis postingan negatif untuk mengeluhkan keadaan mereka. Hasilnya dapat kita lihat pada gambar dibawah yaitu penyebab-penyebab orang menjadi stres adalah seperti perasaan dan keinginan mereka, waktu, kehidupan, dan sebagainya.</a:t>
            </a:r>
            <a:endParaRPr/>
          </a:p>
          <a:p>
            <a:pPr indent="0" lvl="0" marL="0" rtl="0" algn="l">
              <a:spcBef>
                <a:spcPts val="1200"/>
              </a:spcBef>
              <a:spcAft>
                <a:spcPts val="1200"/>
              </a:spcAft>
              <a:buNone/>
            </a:pPr>
            <a:r>
              <a:t/>
            </a:r>
            <a:endParaRPr/>
          </a:p>
        </p:txBody>
      </p:sp>
      <p:pic>
        <p:nvPicPr>
          <p:cNvPr id="634" name="Google Shape;634;p67"/>
          <p:cNvPicPr preferRelativeResize="0"/>
          <p:nvPr/>
        </p:nvPicPr>
        <p:blipFill>
          <a:blip r:embed="rId3">
            <a:alphaModFix/>
          </a:blip>
          <a:stretch>
            <a:fillRect/>
          </a:stretch>
        </p:blipFill>
        <p:spPr>
          <a:xfrm>
            <a:off x="1410925" y="2073625"/>
            <a:ext cx="4381825" cy="24053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8"/>
          <p:cNvSpPr txBox="1"/>
          <p:nvPr>
            <p:ph idx="1" type="body"/>
          </p:nvPr>
        </p:nvSpPr>
        <p:spPr>
          <a:xfrm>
            <a:off x="1303800" y="825050"/>
            <a:ext cx="7030500" cy="3706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Hal ini berbeda dengan topik-topik yang diangkat pada tweet positif seperti yang ditunjukkan pada gambar dibawah yang kebanyakan membahas hiburan atau hobi seperti film, pertunjukkan, dan anime</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pic>
        <p:nvPicPr>
          <p:cNvPr id="640" name="Google Shape;640;p68"/>
          <p:cNvPicPr preferRelativeResize="0"/>
          <p:nvPr/>
        </p:nvPicPr>
        <p:blipFill>
          <a:blip r:embed="rId3">
            <a:alphaModFix/>
          </a:blip>
          <a:stretch>
            <a:fillRect/>
          </a:stretch>
        </p:blipFill>
        <p:spPr>
          <a:xfrm>
            <a:off x="1362275" y="1846225"/>
            <a:ext cx="4829175" cy="2647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9"/>
          <p:cNvSpPr txBox="1"/>
          <p:nvPr>
            <p:ph idx="1" type="body"/>
          </p:nvPr>
        </p:nvSpPr>
        <p:spPr>
          <a:xfrm>
            <a:off x="1334200" y="85920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Jadi dapat kita simpulkan bahwa orang-orang yang stres menulis topik terkait  perasaan, meminta maaf, mental, meminta bantuan, atau kata-kata makian berbeda dengan orang tidak stres yang kebanyakan menulis hal acak yang ada di keseharian mereka. Penyebab stres kebanyakan berdasarkan tweet mereka juga kebanyakan berkaitan dengan keinginan dan perasaan mereka yang merasa tidak terpenuhi dalam kehidupan mereka. Teman dan orang juga menjadi salah satu penyebab kebanyakan orang menjadi stres.</a:t>
            </a:r>
            <a:endParaRPr/>
          </a:p>
          <a:p>
            <a:pPr indent="0" lvl="0" marL="0" rtl="0" algn="l">
              <a:spcBef>
                <a:spcPts val="1200"/>
              </a:spcBef>
              <a:spcAft>
                <a:spcPts val="1200"/>
              </a:spcAft>
              <a:buNone/>
            </a:pPr>
            <a:r>
              <a:rPr lang="en"/>
              <a:t>Link storytelling : </a:t>
            </a:r>
            <a:r>
              <a:rPr lang="en" u="sng">
                <a:solidFill>
                  <a:schemeClr val="hlink"/>
                </a:solidFill>
                <a:hlinkClick r:id="rId3"/>
              </a:rPr>
              <a:t>https://docs.google.com/document/d/1Xk29QyCS-Lb-TlPC6WtvMOmoTaGDi45YWCkUOVK1EDk/edit?usp=sharing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Sekian, Terima Kasih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Dataset</a:t>
            </a:r>
            <a:endParaRPr/>
          </a:p>
        </p:txBody>
      </p:sp>
      <p:pic>
        <p:nvPicPr>
          <p:cNvPr id="310" name="Google Shape;310;p18"/>
          <p:cNvPicPr preferRelativeResize="0"/>
          <p:nvPr/>
        </p:nvPicPr>
        <p:blipFill>
          <a:blip r:embed="rId3">
            <a:alphaModFix/>
          </a:blip>
          <a:stretch>
            <a:fillRect/>
          </a:stretch>
        </p:blipFill>
        <p:spPr>
          <a:xfrm>
            <a:off x="3328300" y="1475600"/>
            <a:ext cx="2981500" cy="2514125"/>
          </a:xfrm>
          <a:prstGeom prst="rect">
            <a:avLst/>
          </a:prstGeom>
          <a:noFill/>
          <a:ln>
            <a:noFill/>
          </a:ln>
        </p:spPr>
      </p:pic>
      <p:sp>
        <p:nvSpPr>
          <p:cNvPr id="311" name="Google Shape;311;p18"/>
          <p:cNvSpPr txBox="1"/>
          <p:nvPr/>
        </p:nvSpPr>
        <p:spPr>
          <a:xfrm>
            <a:off x="1605900" y="4363838"/>
            <a:ext cx="64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Nunito"/>
                <a:ea typeface="Nunito"/>
                <a:cs typeface="Nunito"/>
                <a:sym typeface="Nunito"/>
                <a:hlinkClick r:id="rId4"/>
              </a:rPr>
              <a:t>https://www.kaggle.com/code/sujithmandala/mental-health-analysis-nlp/input</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Pre-Processing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Preprocessing</a:t>
            </a:r>
            <a:endParaRPr/>
          </a:p>
        </p:txBody>
      </p:sp>
      <p:sp>
        <p:nvSpPr>
          <p:cNvPr id="322" name="Google Shape;322;p20"/>
          <p:cNvSpPr txBox="1"/>
          <p:nvPr>
            <p:ph idx="1" type="body"/>
          </p:nvPr>
        </p:nvSpPr>
        <p:spPr>
          <a:xfrm>
            <a:off x="862800" y="1654375"/>
            <a:ext cx="3709200" cy="2119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Preprocessing dilakukan dalam beberapa tahap:</a:t>
            </a:r>
            <a:endParaRPr/>
          </a:p>
          <a:p>
            <a:pPr indent="-311150" lvl="0" marL="457200" rtl="0" algn="just">
              <a:spcBef>
                <a:spcPts val="1200"/>
              </a:spcBef>
              <a:spcAft>
                <a:spcPts val="0"/>
              </a:spcAft>
              <a:buSzPts val="1300"/>
              <a:buAutoNum type="arabicPeriod"/>
            </a:pPr>
            <a:r>
              <a:rPr lang="en"/>
              <a:t>Tahap pertama adalah menangani missing value dan data duplikat.</a:t>
            </a:r>
            <a:endParaRPr/>
          </a:p>
          <a:p>
            <a:pPr indent="-311150" lvl="0" marL="457200" rtl="0" algn="just">
              <a:spcBef>
                <a:spcPts val="1000"/>
              </a:spcBef>
              <a:spcAft>
                <a:spcPts val="0"/>
              </a:spcAft>
              <a:buSzPts val="1300"/>
              <a:buAutoNum type="arabicPeriod"/>
            </a:pPr>
            <a:r>
              <a:rPr lang="en"/>
              <a:t>Tahap Selanjutnya adalah melakukan cleaning pada kolom teks.</a:t>
            </a:r>
            <a:endParaRPr/>
          </a:p>
        </p:txBody>
      </p:sp>
      <p:pic>
        <p:nvPicPr>
          <p:cNvPr id="323" name="Google Shape;323;p20"/>
          <p:cNvPicPr preferRelativeResize="0"/>
          <p:nvPr/>
        </p:nvPicPr>
        <p:blipFill>
          <a:blip r:embed="rId3">
            <a:alphaModFix/>
          </a:blip>
          <a:stretch>
            <a:fillRect/>
          </a:stretch>
        </p:blipFill>
        <p:spPr>
          <a:xfrm>
            <a:off x="5146125" y="1207050"/>
            <a:ext cx="3466001" cy="2640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Mengecek missing value dan data duplikat</a:t>
            </a:r>
            <a:endParaRPr/>
          </a:p>
        </p:txBody>
      </p:sp>
      <p:sp>
        <p:nvSpPr>
          <p:cNvPr id="329" name="Google Shape;329;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0" name="Google Shape;330;p21"/>
          <p:cNvPicPr preferRelativeResize="0"/>
          <p:nvPr/>
        </p:nvPicPr>
        <p:blipFill>
          <a:blip r:embed="rId3">
            <a:alphaModFix/>
          </a:blip>
          <a:stretch>
            <a:fillRect/>
          </a:stretch>
        </p:blipFill>
        <p:spPr>
          <a:xfrm>
            <a:off x="1303800" y="1990050"/>
            <a:ext cx="4787551" cy="2131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